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1"/>
  </p:notesMasterIdLst>
  <p:handoutMasterIdLst>
    <p:handoutMasterId r:id="rId12"/>
  </p:handoutMasterIdLst>
  <p:sldIdLst>
    <p:sldId id="280" r:id="rId2"/>
    <p:sldId id="319" r:id="rId3"/>
    <p:sldId id="321" r:id="rId4"/>
    <p:sldId id="322" r:id="rId5"/>
    <p:sldId id="323" r:id="rId6"/>
    <p:sldId id="324" r:id="rId7"/>
    <p:sldId id="325" r:id="rId8"/>
    <p:sldId id="318" r:id="rId9"/>
    <p:sldId id="301" r:id="rId10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B3BF"/>
    <a:srgbClr val="95ADB6"/>
    <a:srgbClr val="8DA1B9"/>
    <a:srgbClr val="BEE5BF"/>
    <a:srgbClr val="F8E9E9"/>
    <a:srgbClr val="EFDD8D"/>
    <a:srgbClr val="3C362A"/>
    <a:srgbClr val="663F46"/>
    <a:srgbClr val="DCDCDD"/>
    <a:srgbClr val="9CEA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47"/>
    <p:restoredTop sz="89355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Three requirements the Analyst Must Meet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F26DC-2325-8A49-B5B9-B5583BF51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D0E5E-8A51-9F48-B06C-4E3E29595670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Business competencies</a:t>
            </a:r>
          </a:p>
          <a:p>
            <a:r>
              <a:rPr lang="en-US" dirty="0"/>
              <a:t>Tool kit that is in order (method competencies)</a:t>
            </a:r>
          </a:p>
          <a:p>
            <a:r>
              <a:rPr lang="en-US" dirty="0"/>
              <a:t>Technical understanding (data competencies)</a:t>
            </a:r>
          </a:p>
        </p:txBody>
      </p:sp>
    </p:spTree>
    <p:extLst>
      <p:ext uri="{BB962C8B-B14F-4D97-AF65-F5344CB8AC3E}">
        <p14:creationId xmlns:p14="http://schemas.microsoft.com/office/powerpoint/2010/main" val="126579005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C63CAE1-2EE5-4E43-900F-AF0D04E929FB}"/>
              </a:ext>
            </a:extLst>
          </p:cNvPr>
          <p:cNvSpPr/>
          <p:nvPr/>
        </p:nvSpPr>
        <p:spPr>
          <a:xfrm>
            <a:off x="975149" y="6708911"/>
            <a:ext cx="21068348" cy="2160451"/>
          </a:xfrm>
          <a:prstGeom prst="roundRect">
            <a:avLst>
              <a:gd name="adj" fmla="val 3209"/>
            </a:avLst>
          </a:prstGeom>
          <a:solidFill>
            <a:srgbClr val="BEE5B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A2751B3-B524-FF49-87AA-2635C74C8A93}"/>
              </a:ext>
            </a:extLst>
          </p:cNvPr>
          <p:cNvSpPr/>
          <p:nvPr/>
        </p:nvSpPr>
        <p:spPr>
          <a:xfrm>
            <a:off x="970676" y="4830762"/>
            <a:ext cx="21068348" cy="1382533"/>
          </a:xfrm>
          <a:prstGeom prst="roundRect">
            <a:avLst>
              <a:gd name="adj" fmla="val 3209"/>
            </a:avLst>
          </a:prstGeom>
          <a:solidFill>
            <a:srgbClr val="F8E9E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F922B3A-6AC5-9B48-88B7-EF17268F1440}"/>
              </a:ext>
            </a:extLst>
          </p:cNvPr>
          <p:cNvSpPr/>
          <p:nvPr/>
        </p:nvSpPr>
        <p:spPr>
          <a:xfrm>
            <a:off x="960437" y="2163762"/>
            <a:ext cx="21068348" cy="2213014"/>
          </a:xfrm>
          <a:prstGeom prst="roundRect">
            <a:avLst>
              <a:gd name="adj" fmla="val 3209"/>
            </a:avLst>
          </a:prstGeom>
          <a:solidFill>
            <a:srgbClr val="EFDD8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739C14-2EB2-2E4C-B169-71B589C9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competencies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D0E025-34B0-BA44-B581-84B3FFA75350}"/>
              </a:ext>
            </a:extLst>
          </p:cNvPr>
          <p:cNvSpPr txBox="1"/>
          <p:nvPr/>
        </p:nvSpPr>
        <p:spPr>
          <a:xfrm>
            <a:off x="1170463" y="2316162"/>
            <a:ext cx="20668774" cy="95410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Understand the business process he or she is supporting and how the delivered information/knowledge can make a value-adding difference at a strategic level.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53D912-5E1D-5C4D-8B0C-86C8703AD2C2}"/>
              </a:ext>
            </a:extLst>
          </p:cNvPr>
          <p:cNvSpPr txBox="1"/>
          <p:nvPr/>
        </p:nvSpPr>
        <p:spPr>
          <a:xfrm>
            <a:off x="2713037" y="3270269"/>
            <a:ext cx="19126200" cy="95410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business needs a clear strategy that is communicated to the analyst. The analyst needs to make sure analysis considers company strategy.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9B6FBF-DD59-1649-A440-00B02B4EF577}"/>
              </a:ext>
            </a:extLst>
          </p:cNvPr>
          <p:cNvSpPr txBox="1"/>
          <p:nvPr/>
        </p:nvSpPr>
        <p:spPr>
          <a:xfrm>
            <a:off x="1170463" y="4930029"/>
            <a:ext cx="20668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understands and is able to convey the potential of using information as a competitive parameter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5891EA-AABE-C147-AEB0-1E346DADF2F4}"/>
              </a:ext>
            </a:extLst>
          </p:cNvPr>
          <p:cNvSpPr txBox="1"/>
          <p:nvPr/>
        </p:nvSpPr>
        <p:spPr>
          <a:xfrm>
            <a:off x="2713037" y="5592762"/>
            <a:ext cx="1912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needs to be a good communicator and how to leverage results to benefit the business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5E24D8D2-F45C-BA48-B3A9-31C14EA6B574}"/>
              </a:ext>
            </a:extLst>
          </p:cNvPr>
          <p:cNvCxnSpPr>
            <a:cxnSpLocks/>
          </p:cNvCxnSpPr>
          <p:nvPr/>
        </p:nvCxnSpPr>
        <p:spPr>
          <a:xfrm>
            <a:off x="1522650" y="3382962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C4E48E2D-DC31-F74B-ABA6-818F85D57588}"/>
              </a:ext>
            </a:extLst>
          </p:cNvPr>
          <p:cNvCxnSpPr>
            <a:cxnSpLocks/>
          </p:cNvCxnSpPr>
          <p:nvPr/>
        </p:nvCxnSpPr>
        <p:spPr>
          <a:xfrm>
            <a:off x="1522650" y="5460772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3A86790-5E78-134F-BF0F-75DC6787D14A}"/>
              </a:ext>
            </a:extLst>
          </p:cNvPr>
          <p:cNvSpPr txBox="1"/>
          <p:nvPr/>
        </p:nvSpPr>
        <p:spPr>
          <a:xfrm>
            <a:off x="1170463" y="6849051"/>
            <a:ext cx="206687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Understand the business process he or she is supporting and how the delivered information/knowledge can make a value-adding difference at a strategic level.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271477-BD0D-AE4A-9F14-6D86DDFC8610}"/>
              </a:ext>
            </a:extLst>
          </p:cNvPr>
          <p:cNvSpPr txBox="1"/>
          <p:nvPr/>
        </p:nvSpPr>
        <p:spPr>
          <a:xfrm>
            <a:off x="2713037" y="7781348"/>
            <a:ext cx="19126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needs to have a close relationship with the business units supported. The business unit needs to trust the analyst.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3563F663-6061-3443-8FB3-32E454FF5E56}"/>
              </a:ext>
            </a:extLst>
          </p:cNvPr>
          <p:cNvCxnSpPr>
            <a:cxnSpLocks/>
          </p:cNvCxnSpPr>
          <p:nvPr/>
        </p:nvCxnSpPr>
        <p:spPr>
          <a:xfrm>
            <a:off x="1522650" y="7830320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95616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3E0C2B3-4703-6A4A-A007-36C01C48E5B8}"/>
              </a:ext>
            </a:extLst>
          </p:cNvPr>
          <p:cNvSpPr/>
          <p:nvPr/>
        </p:nvSpPr>
        <p:spPr>
          <a:xfrm>
            <a:off x="975149" y="6785111"/>
            <a:ext cx="21068348" cy="2160451"/>
          </a:xfrm>
          <a:prstGeom prst="roundRect">
            <a:avLst>
              <a:gd name="adj" fmla="val 3209"/>
            </a:avLst>
          </a:prstGeom>
          <a:solidFill>
            <a:srgbClr val="BEE5B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A1A3A3A-55BC-8940-89BC-E1AB7DC68ACA}"/>
              </a:ext>
            </a:extLst>
          </p:cNvPr>
          <p:cNvSpPr/>
          <p:nvPr/>
        </p:nvSpPr>
        <p:spPr>
          <a:xfrm>
            <a:off x="970676" y="4453137"/>
            <a:ext cx="21068348" cy="1672865"/>
          </a:xfrm>
          <a:prstGeom prst="roundRect">
            <a:avLst>
              <a:gd name="adj" fmla="val 3209"/>
            </a:avLst>
          </a:prstGeom>
          <a:solidFill>
            <a:srgbClr val="F8E9E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D09A5B7-D469-944D-8408-AE5692E3E96B}"/>
              </a:ext>
            </a:extLst>
          </p:cNvPr>
          <p:cNvSpPr/>
          <p:nvPr/>
        </p:nvSpPr>
        <p:spPr>
          <a:xfrm>
            <a:off x="884237" y="2087562"/>
            <a:ext cx="21068348" cy="1647818"/>
          </a:xfrm>
          <a:prstGeom prst="roundRect">
            <a:avLst>
              <a:gd name="adj" fmla="val 3209"/>
            </a:avLst>
          </a:prstGeom>
          <a:solidFill>
            <a:srgbClr val="EFDD8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739C14-2EB2-2E4C-B169-71B589C9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competencies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ED70AA0-1AEB-7740-8CA2-F9E1D294A2A8}"/>
              </a:ext>
            </a:extLst>
          </p:cNvPr>
          <p:cNvSpPr txBox="1"/>
          <p:nvPr/>
        </p:nvSpPr>
        <p:spPr>
          <a:xfrm>
            <a:off x="1094264" y="2164872"/>
            <a:ext cx="20668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needs to have or be given a fundamental business insight in relation to the deliveries that are to be made.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D218EF-2577-1C4B-8664-58CCAB218A4B}"/>
              </a:ext>
            </a:extLst>
          </p:cNvPr>
          <p:cNvSpPr txBox="1"/>
          <p:nvPr/>
        </p:nvSpPr>
        <p:spPr>
          <a:xfrm>
            <a:off x="2636837" y="2983560"/>
            <a:ext cx="1912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Results that do not relate to business action or understanding are of no use to the business.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2E80B6EC-A60A-774D-AE30-17EBEF528CFF}"/>
              </a:ext>
            </a:extLst>
          </p:cNvPr>
          <p:cNvCxnSpPr>
            <a:cxnSpLocks/>
          </p:cNvCxnSpPr>
          <p:nvPr/>
        </p:nvCxnSpPr>
        <p:spPr>
          <a:xfrm>
            <a:off x="1446449" y="2804679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2437227-F840-644E-BB63-01C596F13F86}"/>
              </a:ext>
            </a:extLst>
          </p:cNvPr>
          <p:cNvSpPr txBox="1"/>
          <p:nvPr/>
        </p:nvSpPr>
        <p:spPr>
          <a:xfrm>
            <a:off x="1170464" y="4588767"/>
            <a:ext cx="20592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must be able to optimize deliverables in such a way that the user is given the best possible decision support.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0059E4C-62B1-5A46-9D19-8DB5B6EC470C}"/>
              </a:ext>
            </a:extLst>
          </p:cNvPr>
          <p:cNvSpPr txBox="1"/>
          <p:nvPr/>
        </p:nvSpPr>
        <p:spPr>
          <a:xfrm>
            <a:off x="2641310" y="5374342"/>
            <a:ext cx="19121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Audience needs to be considered carefully when providing results to the business.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27FC7B9C-73D1-4D40-BC19-779F6B6D7487}"/>
              </a:ext>
            </a:extLst>
          </p:cNvPr>
          <p:cNvCxnSpPr>
            <a:cxnSpLocks/>
          </p:cNvCxnSpPr>
          <p:nvPr/>
        </p:nvCxnSpPr>
        <p:spPr>
          <a:xfrm>
            <a:off x="1446449" y="5168985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1C5816F-B076-C547-A880-6E188946BA34}"/>
              </a:ext>
            </a:extLst>
          </p:cNvPr>
          <p:cNvSpPr txBox="1"/>
          <p:nvPr/>
        </p:nvSpPr>
        <p:spPr>
          <a:xfrm>
            <a:off x="1170464" y="6843759"/>
            <a:ext cx="205925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needs to be capable of having a continual dialogue with the business, as well as of detecting and creating synergies across functions.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F33327-13B9-DA4A-A2B0-E9027805C89F}"/>
              </a:ext>
            </a:extLst>
          </p:cNvPr>
          <p:cNvSpPr txBox="1"/>
          <p:nvPr/>
        </p:nvSpPr>
        <p:spPr>
          <a:xfrm>
            <a:off x="2636837" y="7954962"/>
            <a:ext cx="19126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Analysts need to have a close relationship with the business units they support. Analysts across functions need to keep in close contact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35638C7D-164C-6642-BC3C-F163C76D529D}"/>
              </a:ext>
            </a:extLst>
          </p:cNvPr>
          <p:cNvCxnSpPr>
            <a:cxnSpLocks/>
          </p:cNvCxnSpPr>
          <p:nvPr/>
        </p:nvCxnSpPr>
        <p:spPr>
          <a:xfrm>
            <a:off x="1446448" y="7935109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0512431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27E52DB-E29B-0C43-9FBD-435E2A2D4251}"/>
              </a:ext>
            </a:extLst>
          </p:cNvPr>
          <p:cNvSpPr/>
          <p:nvPr/>
        </p:nvSpPr>
        <p:spPr>
          <a:xfrm>
            <a:off x="960437" y="2544762"/>
            <a:ext cx="21945600" cy="9326880"/>
          </a:xfrm>
          <a:prstGeom prst="roundRect">
            <a:avLst>
              <a:gd name="adj" fmla="val 4098"/>
            </a:avLst>
          </a:prstGeom>
          <a:solidFill>
            <a:srgbClr val="CBB3B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dirty="0"/>
              <a:t>Data Visualization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E35F9-8258-D142-8F62-584314147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 kit (methods)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291FEA0-1069-1B47-B5D5-861C3211BBED}"/>
              </a:ext>
            </a:extLst>
          </p:cNvPr>
          <p:cNvSpPr/>
          <p:nvPr/>
        </p:nvSpPr>
        <p:spPr>
          <a:xfrm>
            <a:off x="1170464" y="2773362"/>
            <a:ext cx="6858000" cy="8839200"/>
          </a:xfrm>
          <a:prstGeom prst="roundRect">
            <a:avLst>
              <a:gd name="adj" fmla="val 4098"/>
            </a:avLst>
          </a:prstGeom>
          <a:solidFill>
            <a:srgbClr val="8DA1B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dirty="0"/>
              <a:t>Data Visualization</a:t>
            </a:r>
          </a:p>
          <a:p>
            <a:endParaRPr lang="en-US" sz="3600" dirty="0"/>
          </a:p>
          <a:p>
            <a:r>
              <a:rPr lang="en-US" sz="3600" dirty="0"/>
              <a:t>Often a requirement to visualize information so that the user gets an overview of results.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3D090DE-1F68-2A43-AA1C-EB593B12839F}"/>
              </a:ext>
            </a:extLst>
          </p:cNvPr>
          <p:cNvSpPr/>
          <p:nvPr/>
        </p:nvSpPr>
        <p:spPr>
          <a:xfrm>
            <a:off x="8504237" y="2773362"/>
            <a:ext cx="6858000" cy="8839200"/>
          </a:xfrm>
          <a:prstGeom prst="roundRect">
            <a:avLst>
              <a:gd name="adj" fmla="val 4098"/>
            </a:avLst>
          </a:prstGeom>
          <a:solidFill>
            <a:srgbClr val="95ADB6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dirty="0"/>
              <a:t>Statistical Methods</a:t>
            </a:r>
          </a:p>
          <a:p>
            <a:endParaRPr lang="en-US" sz="3600" dirty="0"/>
          </a:p>
          <a:p>
            <a:r>
              <a:rPr lang="en-US" sz="3600" dirty="0"/>
              <a:t>Need users to derive the correct insight from the information being provided.</a:t>
            </a:r>
          </a:p>
          <a:p>
            <a:endParaRPr lang="en-US" sz="3600" dirty="0"/>
          </a:p>
          <a:p>
            <a:r>
              <a:rPr lang="en-US" sz="3600" dirty="0"/>
              <a:t>Must know which test to use and when (will often need to look up details)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5249A-30BC-B447-AA5E-29EDFF3C100A}"/>
              </a:ext>
            </a:extLst>
          </p:cNvPr>
          <p:cNvSpPr txBox="1"/>
          <p:nvPr/>
        </p:nvSpPr>
        <p:spPr>
          <a:xfrm>
            <a:off x="15743237" y="2849562"/>
            <a:ext cx="6858000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Statistical Software</a:t>
            </a:r>
          </a:p>
          <a:p>
            <a:pPr algn="ctr"/>
            <a:endParaRPr lang="en-US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Analysts should not define themselves based on their knowledge of a specific software package.</a:t>
            </a:r>
          </a:p>
          <a:p>
            <a:endParaRPr lang="en-US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Most analytical software provide the same functions in slightly different ways.</a:t>
            </a:r>
          </a:p>
          <a:p>
            <a:endParaRPr lang="en-US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Most analytics software are compatible with one another.</a:t>
            </a:r>
          </a:p>
          <a:p>
            <a:endParaRPr lang="en-US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Most important: extract the right insight. </a:t>
            </a:r>
          </a:p>
        </p:txBody>
      </p:sp>
    </p:spTree>
    <p:extLst>
      <p:ext uri="{BB962C8B-B14F-4D97-AF65-F5344CB8AC3E}">
        <p14:creationId xmlns:p14="http://schemas.microsoft.com/office/powerpoint/2010/main" val="100747057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D7385-567C-F349-AE9D-07FAF63BF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understanding (Data)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DEF74-24EB-A64E-8860-4E820C85B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538" y="2925762"/>
            <a:ext cx="112522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4491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D7385-567C-F349-AE9D-07FAF63BF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understanding (Data)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DEF74-24EB-A64E-8860-4E820C85B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538" y="2925762"/>
            <a:ext cx="11252200" cy="4229100"/>
          </a:xfrm>
          <a:prstGeom prst="rect">
            <a:avLst/>
          </a:prstGeom>
        </p:spPr>
      </p:pic>
      <p:sp>
        <p:nvSpPr>
          <p:cNvPr id="4" name="Right Brace 3">
            <a:extLst>
              <a:ext uri="{FF2B5EF4-FFF2-40B4-BE49-F238E27FC236}">
                <a16:creationId xmlns:a16="http://schemas.microsoft.com/office/drawing/2014/main" id="{013DFF09-D560-074A-8F2F-6734BD5D9659}"/>
              </a:ext>
            </a:extLst>
          </p:cNvPr>
          <p:cNvSpPr/>
          <p:nvPr/>
        </p:nvSpPr>
        <p:spPr>
          <a:xfrm rot="5400000">
            <a:off x="7551737" y="6392863"/>
            <a:ext cx="762000" cy="3276600"/>
          </a:xfrm>
          <a:prstGeom prst="rightBrace">
            <a:avLst>
              <a:gd name="adj1" fmla="val 35606"/>
              <a:gd name="adj2" fmla="val 50000"/>
            </a:avLst>
          </a:prstGeom>
          <a:ln w="38100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CAEE92-A02F-F943-881E-3BD6D5C0C293}"/>
              </a:ext>
            </a:extLst>
          </p:cNvPr>
          <p:cNvSpPr txBox="1"/>
          <p:nvPr/>
        </p:nvSpPr>
        <p:spPr>
          <a:xfrm>
            <a:off x="5570537" y="8615075"/>
            <a:ext cx="472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80% of the analysts time</a:t>
            </a:r>
          </a:p>
        </p:txBody>
      </p:sp>
    </p:spTree>
    <p:extLst>
      <p:ext uri="{BB962C8B-B14F-4D97-AF65-F5344CB8AC3E}">
        <p14:creationId xmlns:p14="http://schemas.microsoft.com/office/powerpoint/2010/main" val="137779893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95A067-CF7D-0F42-B0A8-579A49659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163" y="0"/>
            <a:ext cx="23439438" cy="15440264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13000037" y="27733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Business Competencies: understanding and communicating with the business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Tool Kit: know which statistical methods to use and when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Technical understanding: get data from systems and prep it for analysis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Need these capabilities in the team (not necessarily in every individual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12856</TotalTime>
  <Words>458</Words>
  <Application>Microsoft Macintosh PowerPoint</Application>
  <PresentationFormat>Custom</PresentationFormat>
  <Paragraphs>48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ＭＳ Ｐゴシック</vt:lpstr>
      <vt:lpstr>Arial</vt:lpstr>
      <vt:lpstr>Calibri</vt:lpstr>
      <vt:lpstr>Online Programs Template White[1]</vt:lpstr>
      <vt:lpstr>PowerPoint Presentation</vt:lpstr>
      <vt:lpstr>Three requirements</vt:lpstr>
      <vt:lpstr>Business competencies</vt:lpstr>
      <vt:lpstr>Business competencies</vt:lpstr>
      <vt:lpstr>Tool kit (methods)</vt:lpstr>
      <vt:lpstr>Technical understanding (Data)</vt:lpstr>
      <vt:lpstr>Technical understanding (Data)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378</cp:revision>
  <dcterms:created xsi:type="dcterms:W3CDTF">2007-05-02T01:14:38Z</dcterms:created>
  <dcterms:modified xsi:type="dcterms:W3CDTF">2019-07-06T22:25:46Z</dcterms:modified>
</cp:coreProperties>
</file>

<file path=docProps/thumbnail.jpeg>
</file>